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8" r:id="rId3"/>
    <p:sldId id="256" r:id="rId4"/>
    <p:sldId id="287" r:id="rId5"/>
    <p:sldId id="288" r:id="rId6"/>
    <p:sldId id="289" r:id="rId7"/>
    <p:sldId id="258" r:id="rId8"/>
    <p:sldId id="285" r:id="rId9"/>
    <p:sldId id="259" r:id="rId10"/>
    <p:sldId id="281" r:id="rId11"/>
    <p:sldId id="264" r:id="rId12"/>
    <p:sldId id="275" r:id="rId13"/>
    <p:sldId id="274" r:id="rId14"/>
    <p:sldId id="260" r:id="rId15"/>
    <p:sldId id="273" r:id="rId16"/>
    <p:sldId id="279" r:id="rId17"/>
    <p:sldId id="278" r:id="rId18"/>
    <p:sldId id="280" r:id="rId19"/>
    <p:sldId id="271" r:id="rId20"/>
    <p:sldId id="267" r:id="rId21"/>
    <p:sldId id="283" r:id="rId22"/>
    <p:sldId id="284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89" autoAdjust="0"/>
    <p:restoredTop sz="78827" autoAdjust="0"/>
  </p:normalViewPr>
  <p:slideViewPr>
    <p:cSldViewPr snapToGrid="0">
      <p:cViewPr varScale="1">
        <p:scale>
          <a:sx n="56" d="100"/>
          <a:sy n="56" d="100"/>
        </p:scale>
        <p:origin x="-19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61B22-54CA-4D27-BA7F-FBCECB0C374A}" type="datetimeFigureOut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059C6-D0C4-407E-BEB2-92FFB2B32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92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DEFE-61A5-4E71-9372-B7D801B9170E}" type="datetimeFigureOut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1A56-1040-489A-9F9A-F047852CF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760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52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think having two additional slides, one with figures and one with calculations would work best for the presentation..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77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919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15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15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15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96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 target size: 2 ft</a:t>
            </a:r>
            <a:r>
              <a:rPr lang="en-US" baseline="0" dirty="0" smtClean="0"/>
              <a:t> x 2 ft</a:t>
            </a:r>
          </a:p>
          <a:p>
            <a:r>
              <a:rPr lang="en-US" baseline="0" dirty="0" smtClean="0"/>
              <a:t>Max target size: 8 ft x 8 ft</a:t>
            </a:r>
          </a:p>
          <a:p>
            <a:r>
              <a:rPr lang="en-US" baseline="0" dirty="0" smtClean="0"/>
              <a:t>Min target distance: 100 ft</a:t>
            </a:r>
          </a:p>
          <a:p>
            <a:r>
              <a:rPr lang="en-US" baseline="0" dirty="0" smtClean="0"/>
              <a:t>Max target distance: 750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30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281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Gimbal pros: camera</a:t>
            </a:r>
            <a:r>
              <a:rPr lang="en-US" baseline="0" dirty="0" smtClean="0"/>
              <a:t> stability and ease of off-axis target capture</a:t>
            </a:r>
          </a:p>
          <a:p>
            <a:r>
              <a:rPr lang="en-US" baseline="0" dirty="0" smtClean="0"/>
              <a:t>Gimbal cons: high cost, complex implementation: autonomous or manual camera control</a:t>
            </a:r>
          </a:p>
          <a:p>
            <a:r>
              <a:rPr lang="en-US" baseline="0" dirty="0" smtClean="0"/>
              <a:t>Fix-mount pros: low cost, easy implementation, no moving parts therefore more robust construction</a:t>
            </a:r>
          </a:p>
          <a:p>
            <a:r>
              <a:rPr lang="en-US" baseline="0" dirty="0" smtClean="0"/>
              <a:t>Fix-mount cons: camera stability depends on flight stability and other variables such as wind, off-axis target location would require the plane to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1A56-1040-489A-9F9A-F047852CF5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332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14-D7D1-41D6-866F-C98B1CA06F58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77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FE1F-E8EA-4022-8F6E-36856CAD28FA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53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7D2-B6FC-4481-9795-707890914D2F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69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0407-29A8-4B1B-BF7E-A2E63BAFF45D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390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373-C095-4DD6-87BC-393FE3495E2E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47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5B9D-CB8E-4875-8179-94690943CB49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11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2E4-8C97-4920-9D39-0BD55A71A66F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08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153-890C-4B41-BD01-350C347CFB6F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54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32A-F921-4B66-9F39-246AEF252723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9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7B5248-D8D3-482B-8E8B-F2EB60ABB472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03A-824F-4E86-991B-C53C7FF52332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8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EA0028-6D59-42E4-92A8-177A75C5D712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FADC27-A4FB-452F-AB52-8DC04C5805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19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J:\Senior%20Design\MEAC%20Presentation%20Final\tdoor.mpg" TargetMode="Externa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J:\Senior%20Design\MEAC%20Presentation%20Final\flightTest_fixmount.mpg" TargetMode="External"/><Relationship Id="rId1" Type="http://schemas.openxmlformats.org/officeDocument/2006/relationships/video" Target="file:///J:\Senior%20Design\MEAC%20Presentation%20Final\flightTest_gimbal.mpg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sgp/crs/natsec/R42938.pdf" TargetMode="External"/><Relationship Id="rId2" Type="http://schemas.openxmlformats.org/officeDocument/2006/relationships/hyperlink" Target="http://www.fas.org/sgp/crs/natsec/R4213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irfoiltools.com/airfoil/details?airfoil=spicasm-i" TargetMode="External"/><Relationship Id="rId4" Type="http://schemas.openxmlformats.org/officeDocument/2006/relationships/hyperlink" Target="http://www.auvsi-seafarer.org/documents/2014Documents/2014_AUVSI_SUAS_Rules_Rev_0.2a_DRAFT_13-0930-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J:\Senior%20Design\MEAC%20Presentation%20Final\Video%20Nov%2007,%205%2007%2007%20PM.mov" TargetMode="External"/><Relationship Id="rId1" Type="http://schemas.openxmlformats.org/officeDocument/2006/relationships/video" Target="file:///J:\Senior%20Design\MEAC%20Presentation%20Final\Video%20Oct%2015,%204%2024%2006%20PM.mo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Senior%20Design\MEAC%20Presentation%20Final\MJP_1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Senior%20Design\MEAC%20Presentation%20Final\MJP_2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Senior%20Design\MEAC%20Presentation%20Final\MJP_3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Senior%20Design\MEAC%20Presentation%20Final\MJP_4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38" y="21485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94" y="2110400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8" y="2126212"/>
            <a:ext cx="11715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55848" y="689281"/>
            <a:ext cx="45640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Autonomous Aerial Vehicle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Midterm Presentation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969" y="3452906"/>
            <a:ext cx="4572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Six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848" y="3983821"/>
            <a:ext cx="4329731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Greg Buker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Steven Cutchins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Jennifer Gavin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Stephen Kwon</a:t>
            </a:r>
            <a:endParaRPr 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Ernandes Nascimento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 Parish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Jason Randall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Bernardo Raposo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4371" y="5214928"/>
            <a:ext cx="495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Project Advisors: Dr. Chiang Shih, Dr. Michael Frank,        Dr. Kamal Amin, Dr. Farrukh Alvi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205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78" y="394977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Lift Coefficients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925685" cy="132349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Airfoil on Sr. Telemaster Plus is very similar to the Anderson SPICA airfoil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Coefficient of lift can be assumed to be the same, and can be seen to the right</a:t>
            </a:r>
            <a:r>
              <a:rPr lang="en-US" sz="1600" baseline="30000" dirty="0" smtClean="0"/>
              <a:t>4</a:t>
            </a:r>
          </a:p>
          <a:p>
            <a:endParaRPr lang="en-US" sz="1600" baseline="300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Jennifer gavin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Cl:alpha Telemast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47" y="740259"/>
            <a:ext cx="3400314" cy="3260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720" b="14329"/>
          <a:stretch/>
        </p:blipFill>
        <p:spPr>
          <a:xfrm>
            <a:off x="822959" y="3169227"/>
            <a:ext cx="3931575" cy="2630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6447" y="4284612"/>
            <a:ext cx="3658008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Flaps move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curve up at every angle of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 (increasing lift),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do not increase the stall angle, as seen to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Telemaster Plus at 10° AoA: Stall speed decreases from 19.79 mi/hr to 16.16 mi/hr with flaps</a:t>
            </a:r>
            <a:endParaRPr lang="en-US" sz="1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lang="en-US" sz="16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1921" y="5232165"/>
            <a:ext cx="1127760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Idealized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2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36989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Air Drop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648576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dirty="0"/>
              <a:t>T</a:t>
            </a:r>
            <a:r>
              <a:rPr lang="en-US" sz="1600" dirty="0" smtClean="0"/>
              <a:t>his task will simulate supply drop or fire retardant release</a:t>
            </a:r>
          </a:p>
          <a:p>
            <a:pPr lvl="1"/>
            <a:r>
              <a:rPr lang="en-US" sz="1600" dirty="0" smtClean="0"/>
              <a:t>Competition goal: drop egg filled with flour when a target is recognized</a:t>
            </a:r>
          </a:p>
          <a:p>
            <a:pPr lvl="1"/>
            <a:r>
              <a:rPr lang="en-US" sz="1600" dirty="0" smtClean="0"/>
              <a:t>Egg must fall within target boundary</a:t>
            </a:r>
          </a:p>
          <a:p>
            <a:pPr lvl="2"/>
            <a:r>
              <a:rPr lang="en-US" dirty="0" smtClean="0"/>
              <a:t>Take cruising speed, drop height into account</a:t>
            </a:r>
          </a:p>
          <a:p>
            <a:pPr lvl="1"/>
            <a:r>
              <a:rPr lang="en-US" sz="1600" dirty="0" smtClean="0"/>
              <a:t>Mechanism may be autonomous or manual</a:t>
            </a:r>
            <a:endParaRPr lang="en-US" sz="1600" dirty="0"/>
          </a:p>
          <a:p>
            <a:pPr lvl="1"/>
            <a:r>
              <a:rPr lang="en-US" sz="1600" dirty="0" smtClean="0"/>
              <a:t>Autonomous Air Drop will be given bonus points</a:t>
            </a:r>
          </a:p>
          <a:p>
            <a:pPr marL="201168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Jennifer gavin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26" y="2226469"/>
            <a:ext cx="4636294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09502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36989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Air Drop </a:t>
            </a:r>
            <a:r>
              <a:rPr lang="en-US" sz="3200" dirty="0" smtClean="0"/>
              <a:t>System – Design and 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648576" cy="3263504"/>
          </a:xfrm>
        </p:spPr>
        <p:txBody>
          <a:bodyPr>
            <a:normAutofit lnSpcReduction="10000"/>
          </a:bodyPr>
          <a:lstStyle/>
          <a:p>
            <a:pPr marL="164592" indent="0">
              <a:buNone/>
            </a:pPr>
            <a:r>
              <a:rPr lang="en-US" sz="1600" dirty="0" smtClean="0"/>
              <a:t>Two-door approach</a:t>
            </a:r>
          </a:p>
          <a:p>
            <a:pPr marL="800100" lvl="1" indent="-342900"/>
            <a:r>
              <a:rPr lang="en-US" sz="1400" dirty="0" smtClean="0"/>
              <a:t>Minimize air resistance when doors are open</a:t>
            </a:r>
          </a:p>
          <a:p>
            <a:pPr marL="800100" lvl="1" indent="-342900"/>
            <a:r>
              <a:rPr lang="en-US" sz="1400" dirty="0" smtClean="0"/>
              <a:t>Minimize additional horizontal velocity components from release</a:t>
            </a:r>
          </a:p>
          <a:p>
            <a:pPr marL="800100" lvl="1" indent="-342900"/>
            <a:r>
              <a:rPr lang="en-US" sz="1400" dirty="0" smtClean="0"/>
              <a:t>Cut doors from existing plane body</a:t>
            </a:r>
          </a:p>
          <a:p>
            <a:pPr marL="164592" indent="0">
              <a:buNone/>
            </a:pPr>
            <a:r>
              <a:rPr lang="en-US" sz="1600" dirty="0" smtClean="0"/>
              <a:t>Basic four-bar linkage to open/close doors</a:t>
            </a:r>
          </a:p>
          <a:p>
            <a:pPr marL="800100" lvl="1" indent="-342900"/>
            <a:r>
              <a:rPr lang="en-US" sz="1400" dirty="0" smtClean="0"/>
              <a:t>Controlled by two servo motors</a:t>
            </a:r>
          </a:p>
          <a:p>
            <a:pPr marL="164592" indent="0">
              <a:buNone/>
            </a:pPr>
            <a:r>
              <a:rPr lang="en-US" sz="1600" dirty="0" smtClean="0"/>
              <a:t>Egg cup: cut from foam</a:t>
            </a:r>
          </a:p>
          <a:p>
            <a:pPr marL="800100" lvl="1" indent="-342900"/>
            <a:r>
              <a:rPr lang="en-US" sz="1400" dirty="0"/>
              <a:t>Provides cushioning</a:t>
            </a:r>
          </a:p>
          <a:p>
            <a:pPr marL="800100" lvl="1" indent="-342900"/>
            <a:r>
              <a:rPr lang="en-US" sz="1400" dirty="0"/>
              <a:t>Will compress, allowing doors to fully open</a:t>
            </a:r>
          </a:p>
          <a:p>
            <a:pPr marL="164592" indent="0">
              <a:buNone/>
            </a:pP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Jennifer gavin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tdoor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995333" y="2150533"/>
            <a:ext cx="3862631" cy="3572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79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989594"/>
            <a:ext cx="7773338" cy="8397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Choice of camera (GoPro vs SD Camera)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Steven cutchins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345" name="Picture 9" descr="C:\Users\Stephen Kwon\Dropbox\Senior Design Group 6 - UAV\CameraTest\cropped\GoPro_cropped_40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56" y="3776293"/>
            <a:ext cx="3657601" cy="2438400"/>
          </a:xfrm>
          <a:prstGeom prst="rect">
            <a:avLst/>
          </a:prstGeom>
          <a:noFill/>
        </p:spPr>
      </p:pic>
      <p:pic>
        <p:nvPicPr>
          <p:cNvPr id="14346" name="Picture 10" descr="C:\Users\Stephen Kwon\Dropbox\Senior Design Group 6 - UAV\CameraTest\cropped\old_cropped_40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072" y="3776944"/>
            <a:ext cx="3657600" cy="2438400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68867" y="1871850"/>
            <a:ext cx="7645400" cy="1650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target size (blue doors):  6ft x 8 ft	Target distance: 100ft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resolution makes identifying details (alphanumeric on target) easier</a:t>
            </a:r>
          </a:p>
          <a:p>
            <a:pPr marL="548640" lvl="1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resolution means increased bandwidth but digital signal is less susceptible to noise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2" y="3352801"/>
            <a:ext cx="88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GoPro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8266" y="3403599"/>
            <a:ext cx="145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Old Camera</a:t>
            </a:r>
          </a:p>
        </p:txBody>
      </p:sp>
    </p:spTree>
    <p:extLst>
      <p:ext uri="{BB962C8B-B14F-4D97-AF65-F5344CB8AC3E}">
        <p14:creationId xmlns="" xmlns:p14="http://schemas.microsoft.com/office/powerpoint/2010/main" val="3074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7350" y="2293144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25" y="229448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Choice of Camera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46850" cy="43513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Gimbal system: self-leveling camera mounted externally</a:t>
            </a:r>
          </a:p>
          <a:p>
            <a:pPr lvl="1"/>
            <a:r>
              <a:rPr lang="en-US" sz="1400" dirty="0" smtClean="0"/>
              <a:t>Positive: allows level camera angle while plane pitches, rolls, or yaws</a:t>
            </a:r>
          </a:p>
          <a:p>
            <a:pPr lvl="1"/>
            <a:r>
              <a:rPr lang="en-US" sz="1400" dirty="0" smtClean="0"/>
              <a:t>Negative: expensive, difficult to implement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Glass door approach: stationary camera inside fuselage</a:t>
            </a:r>
          </a:p>
          <a:p>
            <a:pPr lvl="1"/>
            <a:r>
              <a:rPr lang="en-US" sz="1400" dirty="0" smtClean="0"/>
              <a:t>Positive: low cost, does not disrupt air flow, easy to implement</a:t>
            </a:r>
          </a:p>
          <a:p>
            <a:pPr lvl="1"/>
            <a:r>
              <a:rPr lang="en-US" sz="1400" dirty="0" smtClean="0"/>
              <a:t>Negative: plane must stay level during flight to gather useful images</a:t>
            </a:r>
          </a:p>
          <a:p>
            <a:pPr marL="342900" lvl="1" indent="0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The glass door approach will be tested as soon as possible to determine validity. If problems are encountered, the gimbal system will be utilized.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steven cutchins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68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25" y="229448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Videos (Gimbal vs Fixed)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steven cutchins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317999"/>
            <a:ext cx="2556934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Gimbal-mounted camera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7200" y="4318000"/>
            <a:ext cx="220133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Fix-mounted camera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idx="1"/>
          </p:nvPr>
        </p:nvSpPr>
        <p:spPr>
          <a:xfrm>
            <a:off x="772159" y="4792132"/>
            <a:ext cx="7543801" cy="1151468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Significant difference in cost and time to implement</a:t>
            </a:r>
          </a:p>
          <a:p>
            <a:pPr lvl="1"/>
            <a:r>
              <a:rPr lang="en-US" dirty="0" smtClean="0"/>
              <a:t>Gimbal provides more stability and off-axis capture</a:t>
            </a:r>
          </a:p>
          <a:p>
            <a:pPr lvl="1"/>
            <a:r>
              <a:rPr lang="en-US" dirty="0" smtClean="0"/>
              <a:t>Fix-mount provides easy implementation at low cost</a:t>
            </a:r>
            <a:endParaRPr lang="en-US" dirty="0"/>
          </a:p>
        </p:txBody>
      </p:sp>
      <p:pic>
        <p:nvPicPr>
          <p:cNvPr id="12" name="flightTest_gimba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2733" y="1950154"/>
            <a:ext cx="3615267" cy="2410178"/>
          </a:xfrm>
          <a:prstGeom prst="rect">
            <a:avLst/>
          </a:prstGeom>
        </p:spPr>
      </p:pic>
      <p:pic>
        <p:nvPicPr>
          <p:cNvPr id="13" name="flightTest_fixmoun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87900" y="1961443"/>
            <a:ext cx="3611034" cy="2407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88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331" y="207038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Autopilot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71970" y="2131205"/>
            <a:ext cx="8572030" cy="4249715"/>
          </a:xfrm>
        </p:spPr>
        <p:txBody>
          <a:bodyPr>
            <a:noAutofit/>
          </a:bodyPr>
          <a:lstStyle/>
          <a:p>
            <a:r>
              <a:rPr lang="en-US" sz="1600" dirty="0"/>
              <a:t>Autonomous Flight</a:t>
            </a:r>
          </a:p>
          <a:p>
            <a:pPr lvl="1"/>
            <a:r>
              <a:rPr lang="en-US" sz="1600" dirty="0" smtClean="0"/>
              <a:t>Ardupilot Mega 2.5</a:t>
            </a:r>
          </a:p>
          <a:p>
            <a:pPr lvl="2"/>
            <a:r>
              <a:rPr lang="en-US" dirty="0" smtClean="0"/>
              <a:t>Inherited from last year’s team ($200+ savings)</a:t>
            </a:r>
          </a:p>
          <a:p>
            <a:pPr lvl="2"/>
            <a:r>
              <a:rPr lang="en-US" dirty="0" smtClean="0"/>
              <a:t>Sensors</a:t>
            </a:r>
          </a:p>
          <a:p>
            <a:pPr lvl="3"/>
            <a:r>
              <a:rPr lang="en-US" dirty="0" smtClean="0"/>
              <a:t>Accelerometer, magnetometer, altitude, and GPS.</a:t>
            </a:r>
          </a:p>
          <a:p>
            <a:pPr lvl="2"/>
            <a:r>
              <a:rPr lang="en-US" dirty="0" smtClean="0"/>
              <a:t>Supported by Mission Planner</a:t>
            </a:r>
          </a:p>
          <a:p>
            <a:pPr lvl="3"/>
            <a:r>
              <a:rPr lang="en-US" dirty="0" smtClean="0"/>
              <a:t>Open source, GUI-based waypoint/mission plotter</a:t>
            </a:r>
          </a:p>
          <a:p>
            <a:pPr lvl="3"/>
            <a:r>
              <a:rPr lang="en-US" dirty="0" smtClean="0"/>
              <a:t>Write Python scripts to reprogram waypoints in real-time (</a:t>
            </a:r>
            <a:r>
              <a:rPr lang="en-US" i="1" dirty="0" smtClean="0"/>
              <a:t>additional </a:t>
            </a:r>
            <a:r>
              <a:rPr lang="en-US" dirty="0" smtClean="0"/>
              <a:t>secondary competition objective)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Jason randall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http://wiki.ardupilot-mega.googlecode.com/git/images/APM25en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8" y="2052339"/>
            <a:ext cx="2869406" cy="2037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7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Jason randall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2" y="260016"/>
            <a:ext cx="4673255" cy="5747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841"/>
          <a:stretch/>
        </p:blipFill>
        <p:spPr>
          <a:xfrm>
            <a:off x="5145417" y="556591"/>
            <a:ext cx="3710348" cy="4291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92465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Autonomy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2012955"/>
            <a:ext cx="6570233" cy="414930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Autonomous Takeoff/Landing</a:t>
            </a:r>
          </a:p>
          <a:p>
            <a:pPr lvl="1"/>
            <a:r>
              <a:rPr lang="en-US" sz="1400" dirty="0" smtClean="0"/>
              <a:t>High risk</a:t>
            </a:r>
          </a:p>
          <a:p>
            <a:pPr lvl="1"/>
            <a:r>
              <a:rPr lang="en-US" sz="1400" dirty="0" smtClean="0"/>
              <a:t>Built-in support for autonomous takeoff/landing in Mission Planner</a:t>
            </a:r>
          </a:p>
          <a:p>
            <a:pPr lvl="1"/>
            <a:r>
              <a:rPr lang="en-US" sz="1400" dirty="0" smtClean="0"/>
              <a:t>New plane offers better stability and control for landing</a:t>
            </a:r>
            <a:endParaRPr lang="en-US" sz="400" dirty="0"/>
          </a:p>
          <a:p>
            <a:r>
              <a:rPr lang="en-US" sz="1600" dirty="0"/>
              <a:t>Autonomous Target Recognition</a:t>
            </a:r>
          </a:p>
          <a:p>
            <a:pPr lvl="1"/>
            <a:r>
              <a:rPr lang="en-US" sz="1400" dirty="0"/>
              <a:t>Intel’s OpenCV image processing library</a:t>
            </a:r>
          </a:p>
          <a:p>
            <a:pPr lvl="2"/>
            <a:r>
              <a:rPr lang="en-US" dirty="0"/>
              <a:t>Open source, highly documented, great support community</a:t>
            </a:r>
          </a:p>
          <a:p>
            <a:pPr lvl="2"/>
            <a:r>
              <a:rPr lang="en-US" dirty="0" smtClean="0"/>
              <a:t>Apply filters, use algorithms to determine target characteristics</a:t>
            </a:r>
          </a:p>
          <a:p>
            <a:r>
              <a:rPr lang="en-US" sz="1600" dirty="0" smtClean="0"/>
              <a:t>Custom GUI</a:t>
            </a:r>
            <a:endParaRPr lang="en-US" sz="1600" dirty="0"/>
          </a:p>
          <a:p>
            <a:pPr lvl="1"/>
            <a:r>
              <a:rPr lang="en-US" sz="1400" dirty="0" smtClean="0"/>
              <a:t>Using OpenCV, create various programs compiled to one or more DLLs</a:t>
            </a:r>
          </a:p>
          <a:p>
            <a:pPr lvl="1"/>
            <a:r>
              <a:rPr lang="en-US" sz="1400" dirty="0" smtClean="0"/>
              <a:t>Import our image processing DLLs into a custom (from scratch) GUI for identification and reporting</a:t>
            </a:r>
            <a:endParaRPr lang="en-US" dirty="0"/>
          </a:p>
          <a:p>
            <a:pPr marL="384048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</a:t>
            </a:r>
            <a:r>
              <a:rPr lang="en-US" dirty="0" smtClean="0"/>
              <a:t>: Jason randall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0" t="4252" r="13805" b="1894"/>
          <a:stretch/>
        </p:blipFill>
        <p:spPr>
          <a:xfrm>
            <a:off x="6017180" y="2195497"/>
            <a:ext cx="3006827" cy="1805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347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6407 0.08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54" y="390668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cap="all" dirty="0"/>
              <a:t>Rejected </a:t>
            </a:r>
            <a:r>
              <a:rPr lang="en-US" sz="3200" cap="all" dirty="0" smtClean="0"/>
              <a:t>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Infrared Camera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High cost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Secondary objective in competition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0" indent="0">
              <a:buNone/>
            </a:pPr>
            <a:r>
              <a:rPr lang="en-US" sz="1600" dirty="0"/>
              <a:t>Retractable Landing Gear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No priority in competition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No significant aerodynamic benefit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Long time to build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Risk of failure/difficult landing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bernardo raposo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29" y="2328053"/>
            <a:ext cx="3476625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319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42" y="394977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Discussion Topics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32948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Background and Competition Requirements</a:t>
            </a:r>
          </a:p>
          <a:p>
            <a:pPr lvl="1"/>
            <a:r>
              <a:rPr lang="en-US" sz="1600" dirty="0" smtClean="0"/>
              <a:t>Decision Matrix</a:t>
            </a:r>
          </a:p>
          <a:p>
            <a:pPr lvl="2"/>
            <a:r>
              <a:rPr lang="en-US" dirty="0" smtClean="0"/>
              <a:t>Choice of Vehicle</a:t>
            </a:r>
          </a:p>
          <a:p>
            <a:pPr lvl="2"/>
            <a:r>
              <a:rPr lang="en-US" dirty="0" smtClean="0"/>
              <a:t>Camera Choice and Implementation</a:t>
            </a:r>
          </a:p>
          <a:p>
            <a:pPr lvl="2"/>
            <a:r>
              <a:rPr lang="en-US" dirty="0" smtClean="0"/>
              <a:t>Autopilot System</a:t>
            </a:r>
          </a:p>
          <a:p>
            <a:pPr lvl="2"/>
            <a:r>
              <a:rPr lang="en-US" dirty="0" smtClean="0"/>
              <a:t>Air Drop System</a:t>
            </a:r>
          </a:p>
          <a:p>
            <a:pPr lvl="2"/>
            <a:r>
              <a:rPr lang="en-US" dirty="0" smtClean="0"/>
              <a:t>Rejected Options</a:t>
            </a:r>
          </a:p>
          <a:p>
            <a:pPr lvl="1"/>
            <a:r>
              <a:rPr lang="en-US" sz="1600" dirty="0" smtClean="0"/>
              <a:t>Future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36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844" y="1240016"/>
            <a:ext cx="52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Future Outlines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835" y="1908344"/>
            <a:ext cx="7536527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glass door camera housing and test for effectiveness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autonomous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flight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egg drop mechanism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Begin coding the autopilot scripts and image processing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Repair test plane and add components to new plane</a:t>
            </a:r>
          </a:p>
          <a:p>
            <a:pPr lvl="1"/>
            <a:endParaRPr lang="en-US" sz="1350" dirty="0"/>
          </a:p>
          <a:p>
            <a:pPr lvl="1"/>
            <a:endParaRPr lang="en-US" sz="1350" dirty="0"/>
          </a:p>
          <a:p>
            <a:pPr lvl="1"/>
            <a:endParaRPr lang="en-US" sz="1350" dirty="0"/>
          </a:p>
          <a:p>
            <a:pPr marL="1928813" lvl="5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/>
              <a:t>bernardo raposo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14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78" y="394977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http://www.fas.org/sgp/crs/natsec/R42136.pdf</a:t>
            </a:r>
            <a:r>
              <a:rPr lang="en-US" sz="1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(</a:t>
            </a:r>
            <a:r>
              <a:rPr lang="en-US" sz="1600" dirty="0">
                <a:hlinkClick r:id="rId3"/>
              </a:rPr>
              <a:t>http://www.fas.org/sgp/crs/natsec/R42938.pdf</a:t>
            </a:r>
            <a:r>
              <a:rPr lang="en-US" sz="1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4"/>
              </a:rPr>
              <a:t>http://www.auvsi-seafarer.org/documents/2014Documents/2014_AUVSI_SUAS_Rules_Rev_0.2a_DRAFT_13-0930-1.</a:t>
            </a:r>
            <a:r>
              <a:rPr lang="en-US" sz="1600" dirty="0" smtClean="0">
                <a:hlinkClick r:id="rId4"/>
              </a:rPr>
              <a:t>pdf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5"/>
              </a:rPr>
              <a:t>http://airfoiltools.com/airfoil/details?airfoil=spicasm-i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http://www.pprune.org/tech-log/434511-aerodynamics-flap-question.html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/>
              <a:t>bernardo raposo</a:t>
            </a:r>
          </a:p>
        </p:txBody>
      </p:sp>
    </p:spTree>
    <p:extLst>
      <p:ext uri="{BB962C8B-B14F-4D97-AF65-F5344CB8AC3E}">
        <p14:creationId xmlns="" xmlns:p14="http://schemas.microsoft.com/office/powerpoint/2010/main" val="10630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24" y="421686"/>
            <a:ext cx="7543800" cy="1450757"/>
          </a:xfrm>
        </p:spPr>
        <p:txBody>
          <a:bodyPr/>
          <a:lstStyle/>
          <a:p>
            <a:r>
              <a:rPr lang="en-US" sz="3200" dirty="0" smtClean="0"/>
              <a:t>Lift</a:t>
            </a:r>
            <a:r>
              <a:rPr lang="en-US" dirty="0" smtClean="0"/>
              <a:t> </a:t>
            </a:r>
            <a:r>
              <a:rPr lang="en-US" sz="3200" dirty="0" smtClean="0"/>
              <a:t>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bernardo raposo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960" y="1964955"/>
            <a:ext cx="7543800" cy="4124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6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69731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/>
              <a:t>bernardo raposo</a:t>
            </a:r>
          </a:p>
        </p:txBody>
      </p:sp>
      <p:pic>
        <p:nvPicPr>
          <p:cNvPr id="8" name="Video Oct 15, 4 24 06 PM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0266" y="2472266"/>
            <a:ext cx="3883379" cy="2912534"/>
          </a:xfrm>
          <a:prstGeom prst="rect">
            <a:avLst/>
          </a:prstGeom>
        </p:spPr>
      </p:pic>
      <p:pic>
        <p:nvPicPr>
          <p:cNvPr id="11" name="Video Nov 07, 5 07 07 PM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724399" y="2455333"/>
            <a:ext cx="3905957" cy="2929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0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56885"/>
            <a:ext cx="5111750" cy="145075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UAS (Unmanned Aerial System) 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25266"/>
            <a:ext cx="4591050" cy="3699272"/>
          </a:xfrm>
        </p:spPr>
        <p:txBody>
          <a:bodyPr>
            <a:normAutofit/>
          </a:bodyPr>
          <a:lstStyle/>
          <a:p>
            <a:r>
              <a:rPr lang="en-US" sz="1600" dirty="0"/>
              <a:t>UAS’s have been around since as early as 1849 – (Austria attached explosives to controlled balloons)</a:t>
            </a:r>
          </a:p>
          <a:p>
            <a:r>
              <a:rPr lang="en-US" sz="1600" dirty="0"/>
              <a:t>Modern UAS’s became effective in 1987 with electronic decoys, electronic jammers, and real time video reconnaissance </a:t>
            </a:r>
          </a:p>
          <a:p>
            <a:r>
              <a:rPr lang="en-US" sz="1600" dirty="0" smtClean="0"/>
              <a:t>As of 2010, 41% of the total </a:t>
            </a:r>
            <a:r>
              <a:rPr lang="en-US" sz="1600" dirty="0" err="1" smtClean="0"/>
              <a:t>DoD</a:t>
            </a:r>
            <a:r>
              <a:rPr lang="en-US" sz="1600" dirty="0" smtClean="0"/>
              <a:t> aircraft are unmanned Based </a:t>
            </a:r>
            <a:r>
              <a:rPr lang="en-US" sz="1600" dirty="0"/>
              <a:t>on estimates by the Teal Group, $6.6 billion will be spent in 2013 worldwide on Unmanned Aerial </a:t>
            </a:r>
            <a:r>
              <a:rPr lang="en-US" sz="1600" dirty="0" smtClean="0"/>
              <a:t>Systems </a:t>
            </a:r>
            <a:r>
              <a:rPr lang="en-US" sz="1600" baseline="30000" dirty="0" smtClean="0"/>
              <a:t>1</a:t>
            </a:r>
            <a:endParaRPr lang="en-US" sz="1600" dirty="0" smtClean="0"/>
          </a:p>
          <a:p>
            <a:r>
              <a:rPr lang="en-US" sz="1600" dirty="0" smtClean="0"/>
              <a:t>Northrop Grumman Triton UAV can fly for 24 hours or up to 11,500 nautical miles without refueling </a:t>
            </a:r>
            <a:r>
              <a:rPr lang="en-US" sz="1600" baseline="30000" dirty="0" smtClean="0"/>
              <a:t>2</a:t>
            </a:r>
            <a:endParaRPr lang="en-US" sz="1600" dirty="0"/>
          </a:p>
          <a:p>
            <a:endParaRPr lang="en-US" sz="1350" dirty="0" smtClean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/>
              <a:t>MARK PARISH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58" y="2953809"/>
            <a:ext cx="3201699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JP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2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08" y="923698"/>
            <a:ext cx="7773338" cy="585216"/>
          </a:xfrm>
        </p:spPr>
        <p:txBody>
          <a:bodyPr>
            <a:normAutofit/>
          </a:bodyPr>
          <a:lstStyle/>
          <a:p>
            <a:r>
              <a:rPr lang="en-US" sz="3200" dirty="0"/>
              <a:t>Competition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20256"/>
            <a:ext cx="5326001" cy="173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Competition </a:t>
            </a:r>
            <a:r>
              <a:rPr lang="en-US" sz="1500" dirty="0"/>
              <a:t>requirements broken up into 2 categories: Primary and </a:t>
            </a:r>
            <a:r>
              <a:rPr lang="en-US" sz="1500" dirty="0" smtClean="0"/>
              <a:t>Secondary</a:t>
            </a:r>
            <a:br>
              <a:rPr lang="en-US" sz="1500" dirty="0" smtClean="0"/>
            </a:br>
            <a:r>
              <a:rPr lang="en-US" sz="1500" dirty="0" smtClean="0"/>
              <a:t>Primary </a:t>
            </a:r>
            <a:r>
              <a:rPr lang="en-US" sz="1500" dirty="0"/>
              <a:t>Tasks are weighted 60%; Secondary,40</a:t>
            </a:r>
            <a:r>
              <a:rPr lang="en-US" sz="1500" dirty="0" smtClean="0"/>
              <a:t>% </a:t>
            </a:r>
            <a:r>
              <a:rPr lang="en-US" sz="1500" baseline="30000" dirty="0" smtClean="0"/>
              <a:t>3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MARK PARISH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638634"/>
              </p:ext>
            </p:extLst>
          </p:nvPr>
        </p:nvGraphicFramePr>
        <p:xfrm>
          <a:off x="869817" y="2578112"/>
          <a:ext cx="6981825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/>
                <a:gridCol w="3486150"/>
              </a:tblGrid>
              <a:tr h="85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Primary Tasks: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Autonomous Flight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Area Search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Basic Requirements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2642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Secondary Tasks: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Automatic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Actionable Intelligence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Off-Axis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Emergent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Simulated Remote Information Center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Interoperability Task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Infrared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Air Drop System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must fly between 100ft and 750ft MSL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 mission time of 40 minutes, bonus points for completion between 20 and 30 minutes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real-time speed and altitude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no-fly zone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capture images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fly to given waypoints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7" name="MJP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7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08" y="923698"/>
            <a:ext cx="7773338" cy="585216"/>
          </a:xfrm>
        </p:spPr>
        <p:txBody>
          <a:bodyPr>
            <a:normAutofit/>
          </a:bodyPr>
          <a:lstStyle/>
          <a:p>
            <a:r>
              <a:rPr lang="en-US" sz="3200" dirty="0"/>
              <a:t>Competition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20256"/>
            <a:ext cx="5326001" cy="173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Competition </a:t>
            </a:r>
            <a:r>
              <a:rPr lang="en-US" sz="1500" dirty="0"/>
              <a:t>requirements broken up into 2 categories: Primary and </a:t>
            </a:r>
            <a:r>
              <a:rPr lang="en-US" sz="1500" dirty="0" smtClean="0"/>
              <a:t>Secondary</a:t>
            </a:r>
            <a:br>
              <a:rPr lang="en-US" sz="1500" dirty="0" smtClean="0"/>
            </a:br>
            <a:r>
              <a:rPr lang="en-US" sz="1500" dirty="0" smtClean="0"/>
              <a:t>Primary </a:t>
            </a:r>
            <a:r>
              <a:rPr lang="en-US" sz="1500" dirty="0"/>
              <a:t>Tasks are weighted 60%; Secondary,40</a:t>
            </a:r>
            <a:r>
              <a:rPr lang="en-US" sz="1500" dirty="0" smtClean="0"/>
              <a:t>% </a:t>
            </a:r>
            <a:r>
              <a:rPr lang="en-US" sz="1500" baseline="30000" dirty="0" smtClean="0"/>
              <a:t>3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MARK PARISH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638634"/>
              </p:ext>
            </p:extLst>
          </p:nvPr>
        </p:nvGraphicFramePr>
        <p:xfrm>
          <a:off x="869817" y="2578112"/>
          <a:ext cx="6981825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/>
                <a:gridCol w="3486150"/>
              </a:tblGrid>
              <a:tr h="85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Primary Tasks: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Autonomous Flight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Area Search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Basic Requirements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2642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Secondary Tasks: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Automatic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Actionable Intelligence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Off-Axis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Emergent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Simulated Remote Information Center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Interoperability Task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Infrared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Air Drop System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must fly between 100ft and 750ft MSL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 mission time of 40 minutes, bonus points for completion between 20 and 30 minutes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real-time speed and altitude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no-fly zone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capture images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fly to given waypoints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8" name="MJP_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7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08" y="923698"/>
            <a:ext cx="7773338" cy="585216"/>
          </a:xfrm>
        </p:spPr>
        <p:txBody>
          <a:bodyPr>
            <a:normAutofit/>
          </a:bodyPr>
          <a:lstStyle/>
          <a:p>
            <a:r>
              <a:rPr lang="en-US" sz="3200" dirty="0"/>
              <a:t>Competition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20256"/>
            <a:ext cx="5326001" cy="173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Competition </a:t>
            </a:r>
            <a:r>
              <a:rPr lang="en-US" sz="1500" dirty="0"/>
              <a:t>requirements broken up into 2 categories: Primary and </a:t>
            </a:r>
            <a:r>
              <a:rPr lang="en-US" sz="1500" dirty="0" smtClean="0"/>
              <a:t>Secondary</a:t>
            </a:r>
            <a:br>
              <a:rPr lang="en-US" sz="1500" dirty="0" smtClean="0"/>
            </a:br>
            <a:r>
              <a:rPr lang="en-US" sz="1500" dirty="0" smtClean="0"/>
              <a:t>Primary </a:t>
            </a:r>
            <a:r>
              <a:rPr lang="en-US" sz="1500" dirty="0"/>
              <a:t>Tasks are weighted 60%; Secondary,40</a:t>
            </a:r>
            <a:r>
              <a:rPr lang="en-US" sz="1500" dirty="0" smtClean="0"/>
              <a:t>% </a:t>
            </a:r>
            <a:r>
              <a:rPr lang="en-US" sz="1500" baseline="30000" dirty="0" smtClean="0"/>
              <a:t>3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MARK PARISH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638634"/>
              </p:ext>
            </p:extLst>
          </p:nvPr>
        </p:nvGraphicFramePr>
        <p:xfrm>
          <a:off x="869817" y="2578112"/>
          <a:ext cx="6981825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/>
                <a:gridCol w="3486150"/>
              </a:tblGrid>
              <a:tr h="85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Primary Tasks: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Autonomous Flight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Area Search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Basic Requirements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2642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Secondary Tasks: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Automatic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Actionable Intelligence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Off-Axis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Emergent Target Detection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Simulated Remote Information Center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Interoperability Task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Infrared Target Locating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Air Drop System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must fly between 100ft and 750ft MSL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 mission time of 40 minutes, bonus points for completion between 20 and 30 minutes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real-time speed and altitude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display no-fly zone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capture images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 must be able to fly to given waypoints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8" name="MJP_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7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21" y="243198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Decision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0584551"/>
              </p:ext>
            </p:extLst>
          </p:nvPr>
        </p:nvGraphicFramePr>
        <p:xfrm>
          <a:off x="667218" y="1966808"/>
          <a:ext cx="7791452" cy="37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254"/>
                <a:gridCol w="1085533"/>
                <a:gridCol w="1085533"/>
                <a:gridCol w="1085533"/>
                <a:gridCol w="1085533"/>
                <a:gridCol w="1085533"/>
                <a:gridCol w="1085533"/>
              </a:tblGrid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Competition Priorities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Difficulty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Required Time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Flight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Buy New Plane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Modify Old Plane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Retractable Landing Gear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Glass Camera Door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Retractable Camera Door/Gimbal System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Infrared Camera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Modular Design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Takeoff/Landing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Autopilot System Training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Target Recognition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Air Drop System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Jennifer Gavin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73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70462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Decision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67218" y="1966808"/>
          <a:ext cx="7791452" cy="377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254"/>
                <a:gridCol w="1085533"/>
                <a:gridCol w="1085533"/>
                <a:gridCol w="1085533"/>
                <a:gridCol w="1085533"/>
                <a:gridCol w="1085533"/>
                <a:gridCol w="1085533"/>
              </a:tblGrid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Competition Priorities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Difficulty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Required Time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Flight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Buy New Plane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Modify Old Plane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Retractable Landing Gear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Glass Camera Door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Retractable Camera Door/Gimbal System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Infrared Camera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Modular Design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Takeoff/Landing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Autopilot System Training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Autonomous Target Recognition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Air Drop System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Jennifer gavin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332" y="2322295"/>
            <a:ext cx="7773338" cy="3420346"/>
            <a:chOff x="685332" y="2322295"/>
            <a:chExt cx="7773338" cy="34203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32" y="2322295"/>
              <a:ext cx="7773338" cy="4820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32" y="3359959"/>
              <a:ext cx="7773338" cy="2140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57" y="4473980"/>
              <a:ext cx="7724031" cy="3348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32" y="5172462"/>
              <a:ext cx="7724031" cy="5701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366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4735"/>
            <a:ext cx="7773338" cy="1596177"/>
          </a:xfrm>
        </p:spPr>
        <p:txBody>
          <a:bodyPr>
            <a:normAutofit/>
          </a:bodyPr>
          <a:lstStyle/>
          <a:p>
            <a:r>
              <a:rPr lang="en-US" sz="3200" dirty="0"/>
              <a:t>Decision to Purchase a New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95500"/>
            <a:ext cx="5549900" cy="4191000"/>
          </a:xfrm>
        </p:spPr>
        <p:txBody>
          <a:bodyPr>
            <a:normAutofit/>
          </a:bodyPr>
          <a:lstStyle/>
          <a:p>
            <a:r>
              <a:rPr lang="en-US" sz="1000" dirty="0" smtClean="0"/>
              <a:t> </a:t>
            </a:r>
            <a:r>
              <a:rPr lang="en-US" sz="1600" dirty="0"/>
              <a:t>Flaps will be pivotal in autonomous takeoff/landing</a:t>
            </a:r>
          </a:p>
          <a:p>
            <a:pPr lvl="1"/>
            <a:r>
              <a:rPr lang="en-US" sz="1400" dirty="0"/>
              <a:t>Increased lift allows for faster, more stable takeoff and lower stall speed for safe landing</a:t>
            </a:r>
          </a:p>
          <a:p>
            <a:pPr lvl="1"/>
            <a:endParaRPr lang="en-US" sz="1200" dirty="0"/>
          </a:p>
          <a:p>
            <a:r>
              <a:rPr lang="en-US" sz="1600" dirty="0"/>
              <a:t>Electric motor will allow for increased image quality</a:t>
            </a:r>
          </a:p>
          <a:p>
            <a:pPr lvl="1"/>
            <a:r>
              <a:rPr lang="en-US" sz="1400" dirty="0"/>
              <a:t>Vibration from gas powered motor caused distortion in images captured by previous design team</a:t>
            </a:r>
          </a:p>
          <a:p>
            <a:pPr marL="342900" lvl="1" indent="0">
              <a:buNone/>
            </a:pPr>
            <a:endParaRPr lang="en-US" sz="1200" dirty="0"/>
          </a:p>
          <a:p>
            <a:r>
              <a:rPr lang="en-US" sz="1600" dirty="0"/>
              <a:t>Fuselage will not require repairs before modification and implementation of new </a:t>
            </a:r>
            <a:r>
              <a:rPr lang="en-US" sz="1600" dirty="0" smtClean="0"/>
              <a:t>equipment</a:t>
            </a:r>
          </a:p>
          <a:p>
            <a:endParaRPr lang="en-US" sz="1600" dirty="0"/>
          </a:p>
          <a:p>
            <a:r>
              <a:rPr lang="en-US" sz="1600" dirty="0"/>
              <a:t>Previous design group’s plane will used for low risk flight practice and equipment testing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Jennifer Gavin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DC27-A4FB-452F-AB52-8DC04C5805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404" t="4561" r="6126" b="6549"/>
          <a:stretch/>
        </p:blipFill>
        <p:spPr>
          <a:xfrm>
            <a:off x="469231" y="2514600"/>
            <a:ext cx="2794669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79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1601</Words>
  <Application>Microsoft Office PowerPoint</Application>
  <PresentationFormat>화면 슬라이드 쇼(4:3)</PresentationFormat>
  <Paragraphs>458</Paragraphs>
  <Slides>23</Slides>
  <Notes>10</Notes>
  <HiddenSlides>0</HiddenSlides>
  <MMClips>9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Retrospect</vt:lpstr>
      <vt:lpstr>슬라이드 1</vt:lpstr>
      <vt:lpstr>Discussion Topics</vt:lpstr>
      <vt:lpstr>UAS (Unmanned Aerial System) Background</vt:lpstr>
      <vt:lpstr>Competition Requirements</vt:lpstr>
      <vt:lpstr>Competition Requirements</vt:lpstr>
      <vt:lpstr>Competition Requirements</vt:lpstr>
      <vt:lpstr>Decision Matrix</vt:lpstr>
      <vt:lpstr>Decision Matrix</vt:lpstr>
      <vt:lpstr>Decision to Purchase a New Plane</vt:lpstr>
      <vt:lpstr>Lift Coefficients</vt:lpstr>
      <vt:lpstr>Air Drop System</vt:lpstr>
      <vt:lpstr>Air Drop System – Design and Simulation</vt:lpstr>
      <vt:lpstr>Choice of camera (GoPro vs SD Camera)</vt:lpstr>
      <vt:lpstr>Choice of Camera Implementation</vt:lpstr>
      <vt:lpstr>Compare Videos (Gimbal vs Fixed)</vt:lpstr>
      <vt:lpstr>Autopilot</vt:lpstr>
      <vt:lpstr>슬라이드 17</vt:lpstr>
      <vt:lpstr>Autonomy</vt:lpstr>
      <vt:lpstr>Rejected Options</vt:lpstr>
      <vt:lpstr>슬라이드 20</vt:lpstr>
      <vt:lpstr>References </vt:lpstr>
      <vt:lpstr>Lift Calculations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UAS (Unmanned Aerial System) Background</dc:title>
  <dc:creator>studentpro</dc:creator>
  <cp:lastModifiedBy>Stephen Kwon</cp:lastModifiedBy>
  <cp:revision>58</cp:revision>
  <dcterms:created xsi:type="dcterms:W3CDTF">2013-10-17T20:35:45Z</dcterms:created>
  <dcterms:modified xsi:type="dcterms:W3CDTF">2013-11-14T19:33:52Z</dcterms:modified>
</cp:coreProperties>
</file>